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7" r:id="rId2"/>
    <p:sldId id="322" r:id="rId3"/>
    <p:sldId id="316" r:id="rId4"/>
    <p:sldId id="317" r:id="rId5"/>
    <p:sldId id="258" r:id="rId6"/>
    <p:sldId id="318" r:id="rId7"/>
    <p:sldId id="259" r:id="rId8"/>
    <p:sldId id="260" r:id="rId9"/>
    <p:sldId id="262" r:id="rId10"/>
    <p:sldId id="264" r:id="rId11"/>
    <p:sldId id="266" r:id="rId12"/>
    <p:sldId id="265" r:id="rId13"/>
    <p:sldId id="267" r:id="rId14"/>
    <p:sldId id="268" r:id="rId15"/>
    <p:sldId id="269" r:id="rId16"/>
    <p:sldId id="319" r:id="rId17"/>
    <p:sldId id="320" r:id="rId18"/>
    <p:sldId id="270" r:id="rId19"/>
    <p:sldId id="321" r:id="rId20"/>
    <p:sldId id="300" r:id="rId21"/>
    <p:sldId id="301" r:id="rId22"/>
    <p:sldId id="304" r:id="rId23"/>
    <p:sldId id="302" r:id="rId24"/>
    <p:sldId id="303" r:id="rId25"/>
    <p:sldId id="305" r:id="rId26"/>
    <p:sldId id="306" r:id="rId27"/>
    <p:sldId id="308" r:id="rId28"/>
    <p:sldId id="307" r:id="rId29"/>
    <p:sldId id="311" r:id="rId30"/>
    <p:sldId id="312" r:id="rId31"/>
    <p:sldId id="313" r:id="rId32"/>
    <p:sldId id="314" r:id="rId33"/>
    <p:sldId id="315" r:id="rId34"/>
    <p:sldId id="297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11" autoAdjust="0"/>
  </p:normalViewPr>
  <p:slideViewPr>
    <p:cSldViewPr snapToGrid="0" showGuides="1">
      <p:cViewPr varScale="1">
        <p:scale>
          <a:sx n="81" d="100"/>
          <a:sy n="81" d="100"/>
        </p:scale>
        <p:origin x="725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A72BE0-EBC1-45AA-9605-AFCADC3EEDB7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6F709D-2847-44DD-B356-8EF72BF356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89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F709D-2847-44DD-B356-8EF72BF3569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602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F709D-2847-44DD-B356-8EF72BF3569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160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53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2989851-9558-4955-9332-73B5BC3FBC46}" type="slidenum">
              <a:rPr lang="zh-CN" altLang="en-US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35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5048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798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135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287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9440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167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329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703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3409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5645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400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71B1E-DE85-4C18-AFD8-3970E9E298A5}" type="datetimeFigureOut">
              <a:rPr lang="zh-CN" altLang="en-US" smtClean="0"/>
              <a:t>2021/1/14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557DA-FC0D-4174-85AD-2D82C2585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757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965102" y="1958975"/>
            <a:ext cx="7772400" cy="1470025"/>
          </a:xfrm>
        </p:spPr>
        <p:txBody>
          <a:bodyPr anchor="ctr">
            <a:normAutofit/>
          </a:bodyPr>
          <a:lstStyle/>
          <a:p>
            <a:pPr eaLnBrk="1" hangingPunct="1"/>
            <a:r>
              <a:rPr lang="en-US" altLang="zh-CN" sz="6600" b="1" dirty="0">
                <a:latin typeface="Book Antiqua" panose="02040602050305030304" pitchFamily="18" charset="0"/>
              </a:rPr>
              <a:t>English Stylistics</a:t>
            </a:r>
            <a:endParaRPr lang="en-US" altLang="zh-CN" b="1" dirty="0">
              <a:latin typeface="Book Antiqua" panose="02040602050305030304" pitchFamily="18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526664" y="4388476"/>
            <a:ext cx="8296141" cy="2128234"/>
          </a:xfrm>
        </p:spPr>
        <p:txBody>
          <a:bodyPr>
            <a:normAutofit/>
          </a:bodyPr>
          <a:lstStyle/>
          <a:p>
            <a:pPr algn="r" eaLnBrk="1" hangingPunct="1"/>
            <a:r>
              <a:rPr lang="en-US" altLang="zh-CN" sz="3600" b="1" dirty="0">
                <a:latin typeface="Book Antiqua" panose="02040602050305030304" pitchFamily="18" charset="0"/>
              </a:rPr>
              <a:t>Week 12    Syntactic features II</a:t>
            </a:r>
          </a:p>
        </p:txBody>
      </p:sp>
    </p:spTree>
    <p:extLst>
      <p:ext uri="{BB962C8B-B14F-4D97-AF65-F5344CB8AC3E}">
        <p14:creationId xmlns:p14="http://schemas.microsoft.com/office/powerpoint/2010/main" val="715945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b="1" dirty="0">
                <a:latin typeface="Book Antiqua" panose="02040602050305030304" pitchFamily="18" charset="0"/>
              </a:rPr>
              <a:t>Middle-branching (nesting) 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81824" y="1596980"/>
            <a:ext cx="10271975" cy="4579983"/>
          </a:xfrm>
        </p:spPr>
        <p:txBody>
          <a:bodyPr>
            <a:norm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3600" b="1" i="1" dirty="0">
                <a:latin typeface="Book Antiqua" panose="02040602050305030304" pitchFamily="18" charset="0"/>
              </a:rPr>
              <a:t>Love, </a:t>
            </a:r>
            <a:r>
              <a:rPr lang="en-US" altLang="zh-CN" sz="3600" b="1" i="1" u="sng" dirty="0">
                <a:latin typeface="Book Antiqua" panose="02040602050305030304" pitchFamily="18" charset="0"/>
              </a:rPr>
              <a:t>as everyone knows except those who happened to have been afflicted with it</a:t>
            </a:r>
            <a:r>
              <a:rPr lang="en-US" altLang="zh-CN" sz="3600" b="1" i="1" dirty="0">
                <a:latin typeface="Book Antiqua" panose="02040602050305030304" pitchFamily="18" charset="0"/>
              </a:rPr>
              <a:t>, is blind.</a:t>
            </a:r>
            <a:r>
              <a:rPr lang="en-US" altLang="zh-CN" sz="3600" b="1" dirty="0">
                <a:latin typeface="Book Antiqua" panose="02040602050305030304" pitchFamily="18" charset="0"/>
              </a:rPr>
              <a:t> </a:t>
            </a:r>
          </a:p>
        </p:txBody>
      </p:sp>
      <p:pic>
        <p:nvPicPr>
          <p:cNvPr id="9220" name="Picture 5" descr="th?id=OI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823" y="3251916"/>
            <a:ext cx="32766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6290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489397" y="168386"/>
            <a:ext cx="10515600" cy="1196776"/>
          </a:xfrm>
        </p:spPr>
        <p:txBody>
          <a:bodyPr/>
          <a:lstStyle/>
          <a:p>
            <a:pPr eaLnBrk="1" hangingPunct="1"/>
            <a:r>
              <a:rPr lang="en-US" altLang="zh-CN" b="1" dirty="0">
                <a:latin typeface="Book Antiqua" panose="02040602050305030304" pitchFamily="18" charset="0"/>
              </a:rPr>
              <a:t>Branching and style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56823" y="1365162"/>
            <a:ext cx="11191739" cy="5031347"/>
          </a:xfrm>
        </p:spPr>
        <p:txBody>
          <a:bodyPr>
            <a:norm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Right-branching (LOOSE structure) 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  <a:sym typeface="Wingdings" panose="05000000000000000000" pitchFamily="2" charset="2"/>
              </a:rPr>
              <a:t> supplementary, easy, natural 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Left-branching and nesting  (PERIODIC structure)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  <a:sym typeface="Wingdings" panose="05000000000000000000" pitchFamily="2" charset="2"/>
              </a:rPr>
              <a:t> </a:t>
            </a:r>
            <a:r>
              <a:rPr lang="en-US" altLang="zh-CN" sz="3200" b="1" i="1" dirty="0">
                <a:latin typeface="Book Antiqua" panose="02040602050305030304" pitchFamily="18" charset="0"/>
                <a:sym typeface="Wingdings" panose="05000000000000000000" pitchFamily="2" charset="2"/>
              </a:rPr>
              <a:t>anticipatory, suspension-making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  <a:sym typeface="Wingdings" panose="05000000000000000000" pitchFamily="2" charset="2"/>
              </a:rPr>
              <a:t> evasive and sophisticated</a:t>
            </a:r>
            <a:r>
              <a:rPr lang="en-US" altLang="zh-CN" sz="3200" b="1" dirty="0">
                <a:latin typeface="Book Antiqua" panose="02040602050305030304" pitchFamily="18" charset="0"/>
                <a:sym typeface="Wingdings" panose="05000000000000000000" pitchFamily="2" charset="2"/>
              </a:rPr>
              <a:t> </a:t>
            </a:r>
            <a:endParaRPr lang="en-US" altLang="zh-CN" sz="3200" b="1" dirty="0">
              <a:latin typeface="Book Antiqua" panose="02040602050305030304" pitchFamily="18" charset="0"/>
            </a:endParaRPr>
          </a:p>
          <a:p>
            <a:pPr eaLnBrk="1" hangingPunct="1">
              <a:lnSpc>
                <a:spcPct val="150000"/>
              </a:lnSpc>
            </a:pPr>
            <a:endParaRPr lang="en-US" altLang="zh-CN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23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zh-CN" b="1" dirty="0">
                <a:latin typeface="Book Antiqua" panose="02040602050305030304" pitchFamily="18" charset="0"/>
              </a:rPr>
              <a:t>A familiar example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558344"/>
            <a:ext cx="10971727" cy="4842456"/>
          </a:xfrm>
        </p:spPr>
        <p:txBody>
          <a:bodyPr>
            <a:normAutofit/>
          </a:bodyPr>
          <a:lstStyle/>
          <a:p>
            <a:pPr eaLnBrk="1" hangingPunct="1">
              <a:lnSpc>
                <a:spcPct val="200000"/>
              </a:lnSpc>
            </a:pPr>
            <a:r>
              <a:rPr lang="en-US" altLang="zh-CN" sz="3600" b="1" i="1" u="sng" dirty="0">
                <a:latin typeface="Book Antiqua" panose="02040602050305030304" pitchFamily="18" charset="0"/>
              </a:rPr>
              <a:t>Having considered both sides of the argument</a:t>
            </a:r>
            <a:r>
              <a:rPr lang="en-US" altLang="zh-CN" sz="3600" b="1" i="1" dirty="0">
                <a:latin typeface="Book Antiqua" panose="02040602050305030304" pitchFamily="18" charset="0"/>
              </a:rPr>
              <a:t>, </a:t>
            </a:r>
            <a:r>
              <a:rPr lang="en-US" altLang="zh-CN" sz="3600" b="1" i="1" u="sng" dirty="0">
                <a:latin typeface="Book Antiqua" panose="02040602050305030304" pitchFamily="18" charset="0"/>
              </a:rPr>
              <a:t>I have come to the conclusion</a:t>
            </a:r>
            <a:r>
              <a:rPr lang="en-US" altLang="zh-CN" sz="3600" b="1" i="1" dirty="0">
                <a:latin typeface="Book Antiqua" panose="02040602050305030304" pitchFamily="18" charset="0"/>
              </a:rPr>
              <a:t> that the advantages of owning a car outweigh the disadvantages.</a:t>
            </a:r>
            <a:endParaRPr lang="en-US" altLang="zh-CN" sz="3600" b="1" dirty="0">
              <a:latin typeface="Book Antiqua" panose="02040602050305030304" pitchFamily="18" charset="0"/>
            </a:endParaRPr>
          </a:p>
          <a:p>
            <a:pPr eaLnBrk="1" hangingPunct="1">
              <a:lnSpc>
                <a:spcPct val="200000"/>
              </a:lnSpc>
            </a:pPr>
            <a:endParaRPr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3633071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729803" y="271417"/>
            <a:ext cx="10515600" cy="1325563"/>
          </a:xfrm>
        </p:spPr>
        <p:txBody>
          <a:bodyPr/>
          <a:lstStyle/>
          <a:p>
            <a:pPr eaLnBrk="1" hangingPunct="1"/>
            <a:r>
              <a:rPr lang="en-US" altLang="zh-CN" b="1" dirty="0">
                <a:latin typeface="Book Antiqua" panose="02040602050305030304" pitchFamily="18" charset="0"/>
                <a:ea typeface="华文楷体" panose="02010600040101010101" pitchFamily="2" charset="-122"/>
              </a:rPr>
              <a:t>A proper example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87887" y="1596980"/>
            <a:ext cx="9646276" cy="5015202"/>
          </a:xfrm>
        </p:spPr>
        <p:txBody>
          <a:bodyPr>
            <a:norm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3600" b="1" i="1" dirty="0">
                <a:latin typeface="Book Antiqua" panose="02040602050305030304" pitchFamily="18" charset="0"/>
              </a:rPr>
              <a:t>  </a:t>
            </a:r>
            <a:r>
              <a:rPr lang="en-US" altLang="zh-CN" sz="3600" b="1" i="1" u="sng" dirty="0">
                <a:latin typeface="Book Antiqua" panose="02040602050305030304" pitchFamily="18" charset="0"/>
              </a:rPr>
              <a:t>It is a truth universally acknowledged that</a:t>
            </a:r>
            <a:r>
              <a:rPr lang="en-US" altLang="zh-CN" sz="3600" b="1" i="1" dirty="0">
                <a:latin typeface="Book Antiqua" panose="02040602050305030304" pitchFamily="18" charset="0"/>
              </a:rPr>
              <a:t> a single man in possession of a fortune must be in want of a wife. </a:t>
            </a:r>
          </a:p>
        </p:txBody>
      </p:sp>
      <p:pic>
        <p:nvPicPr>
          <p:cNvPr id="1026" name="Picture 2" descr="https://www.weekendnotes.com/im/007/01/prideandprejudice2005posterartworkkeiraknightleytalulahrileyrosamundpike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6014" y="3625404"/>
            <a:ext cx="1991186" cy="2986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8027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xfrm>
            <a:off x="400318" y="258538"/>
            <a:ext cx="10515600" cy="1325563"/>
          </a:xfrm>
        </p:spPr>
        <p:txBody>
          <a:bodyPr/>
          <a:lstStyle/>
          <a:p>
            <a:pPr eaLnBrk="1" hangingPunct="1"/>
            <a:r>
              <a:rPr lang="en-US" altLang="zh-CN" b="1" dirty="0">
                <a:latin typeface="Book Antiqua" panose="02040602050305030304" pitchFamily="18" charset="0"/>
              </a:rPr>
              <a:t>Reading: Text 28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07583" y="1584101"/>
            <a:ext cx="9331817" cy="4542063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endParaRPr lang="en-US" altLang="zh-CN" b="1" dirty="0">
              <a:latin typeface="Book Antiqua" panose="02040602050305030304" pitchFamily="18" charset="0"/>
            </a:endParaRPr>
          </a:p>
        </p:txBody>
      </p:sp>
      <p:pic>
        <p:nvPicPr>
          <p:cNvPr id="1026" name="Picture 2" descr="https://www.badgehungry.com/wp-content/uploads/2013/03/mansionstud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124" y="1442433"/>
            <a:ext cx="6858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671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Reading: Text 29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Joseph Heller (1923-1999) 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  <p:sp>
        <p:nvSpPr>
          <p:cNvPr id="4" name="AutoShape 2" descr="http://images.moviepostershop.com/catch-22-movie-poster-1970-1020463571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8293" y="436711"/>
            <a:ext cx="3811476" cy="539557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828" y="2893754"/>
            <a:ext cx="5310076" cy="293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868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16228" y="258539"/>
            <a:ext cx="10515600" cy="1325563"/>
          </a:xfrm>
        </p:spPr>
        <p:txBody>
          <a:bodyPr/>
          <a:lstStyle/>
          <a:p>
            <a:r>
              <a:rPr lang="en-US" b="1" dirty="0">
                <a:latin typeface="Book Antiqua" panose="02040602050305030304" pitchFamily="18" charset="0"/>
              </a:rPr>
              <a:t>A “Catch” – logical paradox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6228" y="1584102"/>
            <a:ext cx="11306578" cy="497124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 err="1">
                <a:latin typeface="Book Antiqua" panose="02040602050305030304" pitchFamily="18" charset="0"/>
              </a:rPr>
              <a:t>Yossarian</a:t>
            </a:r>
            <a:r>
              <a:rPr lang="en-US" dirty="0">
                <a:latin typeface="Book Antiqua" panose="02040602050305030304" pitchFamily="18" charset="0"/>
              </a:rPr>
              <a:t> looked at him soberly and tried another approach. "Is Orr crazy?"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 Antiqua" panose="02040602050305030304" pitchFamily="18" charset="0"/>
              </a:rPr>
              <a:t>"He sure is," Doc </a:t>
            </a:r>
            <a:r>
              <a:rPr lang="en-US" dirty="0" err="1">
                <a:latin typeface="Book Antiqua" panose="02040602050305030304" pitchFamily="18" charset="0"/>
              </a:rPr>
              <a:t>Daneeka</a:t>
            </a:r>
            <a:r>
              <a:rPr lang="en-US" dirty="0">
                <a:latin typeface="Book Antiqua" panose="02040602050305030304" pitchFamily="18" charset="0"/>
              </a:rPr>
              <a:t> said.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 Antiqua" panose="02040602050305030304" pitchFamily="18" charset="0"/>
              </a:rPr>
              <a:t> "Can you ground him?"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 Antiqua" panose="02040602050305030304" pitchFamily="18" charset="0"/>
              </a:rPr>
              <a:t>"I sure can. But first he has to ask me to. That's part of the rule."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 Antiqua" panose="02040602050305030304" pitchFamily="18" charset="0"/>
              </a:rPr>
              <a:t>"Then why doesn't he ask you to?“</a:t>
            </a:r>
          </a:p>
          <a:p>
            <a:pPr>
              <a:lnSpc>
                <a:spcPct val="150000"/>
              </a:lnSpc>
            </a:pPr>
            <a:endParaRPr lang="en-US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40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34851" y="167425"/>
            <a:ext cx="11578107" cy="656822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Book Antiqua" panose="02040602050305030304" pitchFamily="18" charset="0"/>
              </a:rPr>
              <a:t>"Because he's crazy," Doc </a:t>
            </a:r>
            <a:r>
              <a:rPr lang="en-US" dirty="0" err="1">
                <a:latin typeface="Book Antiqua" panose="02040602050305030304" pitchFamily="18" charset="0"/>
              </a:rPr>
              <a:t>Daneeka</a:t>
            </a:r>
            <a:r>
              <a:rPr lang="en-US" dirty="0">
                <a:latin typeface="Book Antiqua" panose="02040602050305030304" pitchFamily="18" charset="0"/>
              </a:rPr>
              <a:t> said. "He has to be crazy to keep flying combat missions after all the close calls he's had. Sure, I can ground Orr. But first he has to ask me to.“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 Antiqua" panose="02040602050305030304" pitchFamily="18" charset="0"/>
              </a:rPr>
              <a:t>"That's all he has to do to be grounded?"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 Antiqua" panose="02040602050305030304" pitchFamily="18" charset="0"/>
              </a:rPr>
              <a:t>"That's all. Let him ask me."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 Antiqua" panose="02040602050305030304" pitchFamily="18" charset="0"/>
              </a:rPr>
              <a:t>"And then you can ground him?" </a:t>
            </a:r>
            <a:r>
              <a:rPr lang="en-US" dirty="0" err="1">
                <a:latin typeface="Book Antiqua" panose="02040602050305030304" pitchFamily="18" charset="0"/>
              </a:rPr>
              <a:t>Yossarian</a:t>
            </a:r>
            <a:r>
              <a:rPr lang="en-US" dirty="0">
                <a:latin typeface="Book Antiqua" panose="02040602050305030304" pitchFamily="18" charset="0"/>
              </a:rPr>
              <a:t> asked.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 Antiqua" panose="02040602050305030304" pitchFamily="18" charset="0"/>
              </a:rPr>
              <a:t> "No. Then I can't ground him.“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 Antiqua" panose="02040602050305030304" pitchFamily="18" charset="0"/>
              </a:rPr>
              <a:t> "You mean there's a catch?“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Book Antiqua" panose="02040602050305030304" pitchFamily="18" charset="0"/>
              </a:rPr>
              <a:t> "Sure there's a catch," Doc </a:t>
            </a:r>
            <a:r>
              <a:rPr lang="en-US" dirty="0" err="1">
                <a:latin typeface="Book Antiqua" panose="02040602050305030304" pitchFamily="18" charset="0"/>
              </a:rPr>
              <a:t>Daneeka</a:t>
            </a:r>
            <a:r>
              <a:rPr lang="en-US" dirty="0">
                <a:latin typeface="Book Antiqua" panose="02040602050305030304" pitchFamily="18" charset="0"/>
              </a:rPr>
              <a:t> replied. "Catch-22. Anyone who wants to get out of combat duty isn't really crazy."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882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2" name="Picture 4" descr="Catch 22 的图像结果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4146" y="3113814"/>
            <a:ext cx="3807854" cy="3744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8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Catch-22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14339" name="内容占位符 4"/>
          <p:cNvSpPr>
            <a:spLocks noGrp="1"/>
          </p:cNvSpPr>
          <p:nvPr>
            <p:ph sz="half" idx="1"/>
          </p:nvPr>
        </p:nvSpPr>
        <p:spPr>
          <a:xfrm>
            <a:off x="928352" y="1604091"/>
            <a:ext cx="10044448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a paradoxical situation from which an individual cannot escape because of contradictory rules or limitations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7620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282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ook Antiqua" panose="02040602050305030304" pitchFamily="18" charset="0"/>
              </a:rPr>
              <a:t>In today’s class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8794" y="1690688"/>
            <a:ext cx="10375006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latin typeface="Book Antiqua" panose="02040602050305030304" pitchFamily="18" charset="0"/>
              </a:rPr>
              <a:t>Foregrounding in stylistics</a:t>
            </a:r>
          </a:p>
          <a:p>
            <a:pPr>
              <a:lnSpc>
                <a:spcPct val="150000"/>
              </a:lnSpc>
            </a:pPr>
            <a:r>
              <a:rPr lang="en-US" sz="3200" b="1" dirty="0">
                <a:latin typeface="Book Antiqua" panose="02040602050305030304" pitchFamily="18" charset="0"/>
              </a:rPr>
              <a:t>Syntactic deviation (periodic vs. loose sentences)</a:t>
            </a:r>
          </a:p>
          <a:p>
            <a:pPr>
              <a:lnSpc>
                <a:spcPct val="150000"/>
              </a:lnSpc>
            </a:pPr>
            <a:r>
              <a:rPr lang="en-US" sz="3200" b="1" dirty="0">
                <a:latin typeface="Book Antiqua" panose="02040602050305030304" pitchFamily="18" charset="0"/>
              </a:rPr>
              <a:t>Measurement of text readability </a:t>
            </a:r>
          </a:p>
        </p:txBody>
      </p:sp>
    </p:spTree>
    <p:extLst>
      <p:ext uri="{BB962C8B-B14F-4D97-AF65-F5344CB8AC3E}">
        <p14:creationId xmlns:p14="http://schemas.microsoft.com/office/powerpoint/2010/main" val="31528929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1"/>
          <p:cNvSpPr>
            <a:spLocks noGrp="1"/>
          </p:cNvSpPr>
          <p:nvPr>
            <p:ph type="title"/>
          </p:nvPr>
        </p:nvSpPr>
        <p:spPr>
          <a:xfrm>
            <a:off x="631065" y="274638"/>
            <a:ext cx="9579735" cy="1193554"/>
          </a:xfrm>
        </p:spPr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Text readability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22531" name="内容占位符 2"/>
          <p:cNvSpPr>
            <a:spLocks noGrp="1"/>
          </p:cNvSpPr>
          <p:nvPr>
            <p:ph idx="1"/>
          </p:nvPr>
        </p:nvSpPr>
        <p:spPr>
          <a:xfrm>
            <a:off x="631065" y="1339403"/>
            <a:ext cx="11294772" cy="52137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Readability is the ease with which a 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reader</a:t>
            </a:r>
            <a:r>
              <a:rPr lang="en-US" altLang="zh-CN" sz="3200" b="1" dirty="0">
                <a:latin typeface="Book Antiqua" panose="02040602050305030304" pitchFamily="18" charset="0"/>
              </a:rPr>
              <a:t> can understand a written text. 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In natural language, the readability of text depends on its 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content</a:t>
            </a:r>
            <a:r>
              <a:rPr lang="en-US" altLang="zh-CN" sz="3200" b="1" dirty="0">
                <a:latin typeface="Book Antiqua" panose="02040602050305030304" pitchFamily="18" charset="0"/>
              </a:rPr>
              <a:t> (the complexity of 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its vocabulary and syntax</a:t>
            </a:r>
            <a:r>
              <a:rPr lang="en-US" altLang="zh-CN" sz="3200" b="1" dirty="0">
                <a:latin typeface="Book Antiqua" panose="02040602050305030304" pitchFamily="18" charset="0"/>
              </a:rPr>
              <a:t>) and its 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presentation</a:t>
            </a:r>
            <a:r>
              <a:rPr lang="en-US" altLang="zh-CN" sz="3200" b="1" dirty="0">
                <a:latin typeface="Book Antiqua" panose="02040602050305030304" pitchFamily="18" charset="0"/>
              </a:rPr>
              <a:t> (such as 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typographic</a:t>
            </a:r>
            <a:r>
              <a:rPr lang="en-US" altLang="zh-CN" sz="3200" b="1" dirty="0">
                <a:latin typeface="Book Antiqua" panose="02040602050305030304" pitchFamily="18" charset="0"/>
              </a:rPr>
              <a:t> aspects like font size, line height, and line length). 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428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Text readability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0310" y="1690688"/>
            <a:ext cx="10323490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The </a:t>
            </a:r>
            <a:r>
              <a:rPr lang="en-US" altLang="zh-CN" sz="3200" b="1" dirty="0" err="1">
                <a:latin typeface="Book Antiqua" panose="02040602050305030304" pitchFamily="18" charset="0"/>
              </a:rPr>
              <a:t>Flesch</a:t>
            </a:r>
            <a:r>
              <a:rPr lang="en-US" altLang="zh-CN" sz="3200" b="1" dirty="0">
                <a:latin typeface="Book Antiqua" panose="02040602050305030304" pitchFamily="18" charset="0"/>
              </a:rPr>
              <a:t> formula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The Gunning fog index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The Lexile Index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4487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1189" y="223459"/>
            <a:ext cx="11629622" cy="1257612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zh-CN" sz="3600" b="1" cap="all" dirty="0">
                <a:latin typeface="Book Antiqua" panose="02040602050305030304" pitchFamily="18" charset="0"/>
              </a:rPr>
              <a:t>DONALD TRUMP TALKS LIKE A 4TH GRADER: REPORT </a:t>
            </a:r>
            <a:r>
              <a:rPr lang="zh-CN" altLang="en-US" sz="3600" b="1" cap="all" dirty="0">
                <a:latin typeface="Book Antiqua" panose="02040602050305030304" pitchFamily="18" charset="0"/>
              </a:rPr>
              <a:t>（</a:t>
            </a:r>
            <a:r>
              <a:rPr lang="en-US" altLang="zh-CN" sz="3600" b="1" cap="all" dirty="0">
                <a:latin typeface="Book Antiqua" panose="02040602050305030304" pitchFamily="18" charset="0"/>
              </a:rPr>
              <a:t>Newsweek, 20150814</a:t>
            </a:r>
            <a:r>
              <a:rPr lang="zh-CN" altLang="en-US" sz="3600" b="1" cap="all" dirty="0">
                <a:latin typeface="Book Antiqua" panose="02040602050305030304" pitchFamily="18" charset="0"/>
              </a:rPr>
              <a:t>）</a:t>
            </a:r>
            <a:endParaRPr lang="zh-CN" altLang="en-US" sz="3600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99243" y="1700011"/>
            <a:ext cx="11603865" cy="4816699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Republican presidential front runner Donald Trump talks like a 4th grader, according to a linguistic analysis performed by Politico's Jack Shafer. Shafer ran the text of Trumps' responses in the recent Republican debate through 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the Flesch-Kincaid test</a:t>
            </a:r>
            <a:r>
              <a:rPr lang="en-US" altLang="zh-CN" sz="3200" b="1" i="1" dirty="0">
                <a:latin typeface="Book Antiqua" panose="02040602050305030304" pitchFamily="18" charset="0"/>
              </a:rPr>
              <a:t>, designed to determine how difficult a given passage is to understand for English readers. </a:t>
            </a:r>
            <a:endParaRPr lang="zh-CN" altLang="en-US" sz="3200" b="1" i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4617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标题 1"/>
          <p:cNvSpPr>
            <a:spLocks noGrp="1"/>
          </p:cNvSpPr>
          <p:nvPr>
            <p:ph type="title"/>
          </p:nvPr>
        </p:nvSpPr>
        <p:spPr>
          <a:xfrm>
            <a:off x="838200" y="416306"/>
            <a:ext cx="9447727" cy="1143000"/>
          </a:xfrm>
        </p:spPr>
        <p:txBody>
          <a:bodyPr/>
          <a:lstStyle/>
          <a:p>
            <a:pPr algn="l"/>
            <a:r>
              <a:rPr lang="en-US" altLang="zh-CN" b="1" dirty="0">
                <a:latin typeface="Book Antiqua" panose="02040602050305030304" pitchFamily="18" charset="0"/>
              </a:rPr>
              <a:t>The </a:t>
            </a:r>
            <a:r>
              <a:rPr lang="en-US" altLang="zh-CN" b="1" dirty="0" err="1">
                <a:latin typeface="Book Antiqua" panose="02040602050305030304" pitchFamily="18" charset="0"/>
              </a:rPr>
              <a:t>Flesch</a:t>
            </a:r>
            <a:r>
              <a:rPr lang="en-US" altLang="zh-CN" b="1" dirty="0">
                <a:latin typeface="Book Antiqua" panose="02040602050305030304" pitchFamily="18" charset="0"/>
              </a:rPr>
              <a:t> formulas (1943, 1951)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23555" name="内容占位符 2"/>
          <p:cNvSpPr>
            <a:spLocks noGrp="1"/>
          </p:cNvSpPr>
          <p:nvPr>
            <p:ph idx="1"/>
          </p:nvPr>
        </p:nvSpPr>
        <p:spPr>
          <a:xfrm>
            <a:off x="838200" y="1700011"/>
            <a:ext cx="10515599" cy="447695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Reading ease score = 1.599 </a:t>
            </a:r>
            <a:r>
              <a:rPr lang="en-US" altLang="zh-CN" sz="3200" b="1" u="sng" dirty="0" err="1">
                <a:latin typeface="Book Antiqua" panose="02040602050305030304" pitchFamily="18" charset="0"/>
              </a:rPr>
              <a:t>nosw</a:t>
            </a:r>
            <a:r>
              <a:rPr lang="en-US" altLang="zh-CN" sz="3200" b="1" dirty="0">
                <a:latin typeface="Book Antiqua" panose="02040602050305030304" pitchFamily="18" charset="0"/>
              </a:rPr>
              <a:t> − 1.015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sl</a:t>
            </a:r>
            <a:r>
              <a:rPr lang="en-US" altLang="zh-CN" sz="3200" b="1" dirty="0">
                <a:latin typeface="Book Antiqua" panose="02040602050305030304" pitchFamily="18" charset="0"/>
              </a:rPr>
              <a:t> − 31.517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err="1">
                <a:latin typeface="Book Antiqua" panose="02040602050305030304" pitchFamily="18" charset="0"/>
              </a:rPr>
              <a:t>nosw</a:t>
            </a:r>
            <a:r>
              <a:rPr lang="en-US" altLang="zh-CN" sz="3200" b="1" dirty="0">
                <a:latin typeface="Book Antiqua" panose="02040602050305030304" pitchFamily="18" charset="0"/>
              </a:rPr>
              <a:t> = number of one-syllable words per 100 words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err="1">
                <a:latin typeface="Book Antiqua" panose="02040602050305030304" pitchFamily="18" charset="0"/>
              </a:rPr>
              <a:t>sl</a:t>
            </a:r>
            <a:r>
              <a:rPr lang="en-US" altLang="zh-CN" sz="3200" b="1" dirty="0">
                <a:latin typeface="Book Antiqua" panose="02040602050305030304" pitchFamily="18" charset="0"/>
              </a:rPr>
              <a:t> = average sentence length in words.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6881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3074" name="Picture 2" descr="https://readable.io/images/content/4_fkg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77881"/>
            <a:ext cx="6871978" cy="2695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www.ihatethemedia.com/wp-content/uploads/average-flesch-kincaid-grade-level.JPG-e1296218924114.jpe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588" y="159063"/>
            <a:ext cx="6108770" cy="6190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4999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 descr="Trump fourth-grader 的图像结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741" y="0"/>
            <a:ext cx="4017179" cy="6619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19" y="816911"/>
            <a:ext cx="5864180" cy="498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0551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b="1" dirty="0">
                <a:latin typeface="Book Antiqua" panose="02040602050305030304" pitchFamily="18" charset="0"/>
              </a:rPr>
              <a:t>Gunning Fog index (1952)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24579" name="内容占位符 2"/>
          <p:cNvSpPr>
            <a:spLocks noGrp="1"/>
          </p:cNvSpPr>
          <p:nvPr>
            <p:ph idx="1"/>
          </p:nvPr>
        </p:nvSpPr>
        <p:spPr>
          <a:xfrm>
            <a:off x="1679575" y="1843088"/>
            <a:ext cx="8229600" cy="4525963"/>
          </a:xfrm>
        </p:spPr>
        <p:txBody>
          <a:bodyPr/>
          <a:lstStyle/>
          <a:p>
            <a:pPr eaLnBrk="1" hangingPunct="1"/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24580" name="AutoShape 2" descr="0.4\left[\left({\frac  {{\mbox{words}}}{{\mbox{sentences}}}}\right)+100\left({\frac  {{\mbox{complex words}}}{{\mbox{words}}}}\right)\right]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4581" name="AutoShape 4" descr="0.4\left[\left({\frac  {{\mbox{words}}}{{\mbox{sentences}}}}\right)+100\left({\frac  {{\mbox{complex words}}}{{\mbox{words}}}}\right)\right]"/>
          <p:cNvSpPr>
            <a:spLocks noChangeAspect="1" noChangeArrowheads="1"/>
          </p:cNvSpPr>
          <p:nvPr/>
        </p:nvSpPr>
        <p:spPr bwMode="auto">
          <a:xfrm>
            <a:off x="1831975" y="79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4582" name="AutoShape 6" descr="0.4\left[\left({\frac  {{\mbox{words}}}{{\mbox{sentences}}}}\right)+100\left({\frac  {{\mbox{complex words}}}{{\mbox{words}}}}\right)\right]"/>
          <p:cNvSpPr>
            <a:spLocks noChangeAspect="1" noChangeArrowheads="1"/>
          </p:cNvSpPr>
          <p:nvPr/>
        </p:nvSpPr>
        <p:spPr bwMode="auto">
          <a:xfrm>
            <a:off x="1984375" y="1603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4583" name="AutoShape 8" descr="0.4\left[\left({\frac  {{\mbox{words}}}{{\mbox{sentences}}}}\right)+100\left({\frac  {{\mbox{complex words}}}{{\mbox{words}}}}\right)\right]"/>
          <p:cNvSpPr>
            <a:spLocks noChangeAspect="1" noChangeArrowheads="1"/>
          </p:cNvSpPr>
          <p:nvPr/>
        </p:nvSpPr>
        <p:spPr bwMode="auto">
          <a:xfrm>
            <a:off x="2136775" y="3127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4584" name="AutoShape 10" descr="0.4\left[\left({\frac  {{\mbox{words}}}{{\mbox{sentences}}}}\right)+100\left({\frac  {{\mbox{complex words}}}{{\mbox{words}}}}\right)\right]"/>
          <p:cNvSpPr>
            <a:spLocks noChangeAspect="1" noChangeArrowheads="1"/>
          </p:cNvSpPr>
          <p:nvPr/>
        </p:nvSpPr>
        <p:spPr bwMode="auto">
          <a:xfrm>
            <a:off x="2289175" y="4651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4585" name="AutoShape 12" descr="0.4\left[\left({\frac  {{\mbox{words}}}{{\mbox{sentences}}}}\right)+100\left({\frac  {{\mbox{complex words}}}{{\mbox{words}}}}\right)\right]"/>
          <p:cNvSpPr>
            <a:spLocks noChangeAspect="1" noChangeArrowheads="1"/>
          </p:cNvSpPr>
          <p:nvPr/>
        </p:nvSpPr>
        <p:spPr bwMode="auto">
          <a:xfrm>
            <a:off x="2441575" y="6175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24586" name="AutoShape 14" descr="0.4\left[\left({\frac  {{\mbox{words}}}{{\mbox{sentences}}}}\right)+100\left({\frac  {{\mbox{complex words}}}{{\mbox{words}}}}\right)\right]"/>
          <p:cNvSpPr>
            <a:spLocks noChangeAspect="1" noChangeArrowheads="1"/>
          </p:cNvSpPr>
          <p:nvPr/>
        </p:nvSpPr>
        <p:spPr bwMode="auto">
          <a:xfrm>
            <a:off x="2593975" y="769938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pic>
        <p:nvPicPr>
          <p:cNvPr id="4098" name="Picture 2" descr="æ¥çæºå¾å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759" y="1790701"/>
            <a:ext cx="9587232" cy="3760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9995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146" name="Picture 2" descr="https://www.testbig.com/sites/all/images/Gunning%20fo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757" y="334850"/>
            <a:ext cx="4480641" cy="618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5955" y="519216"/>
            <a:ext cx="7766045" cy="581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1464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容占位符 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2537" y="1677810"/>
            <a:ext cx="6014899" cy="4877536"/>
          </a:xfrm>
          <a:prstGeom prst="rect">
            <a:avLst/>
          </a:prstGeom>
        </p:spPr>
      </p:pic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361682" y="262094"/>
            <a:ext cx="10515600" cy="1325563"/>
          </a:xfrm>
        </p:spPr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Explore: http://gunning-fog-index.com/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437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>
                <a:latin typeface="Book Antiqua" panose="02040602050305030304" pitchFamily="18" charset="0"/>
              </a:rPr>
              <a:t>The Lexile Index </a:t>
            </a:r>
            <a:endParaRPr lang="zh-CN" altLang="en-US" b="1">
              <a:latin typeface="Book Antiqua" panose="02040602050305030304" pitchFamily="18" charset="0"/>
            </a:endParaRPr>
          </a:p>
        </p:txBody>
      </p:sp>
      <p:sp>
        <p:nvSpPr>
          <p:cNvPr id="27651" name="内容占位符 2"/>
          <p:cNvSpPr>
            <a:spLocks noGrp="1"/>
          </p:cNvSpPr>
          <p:nvPr>
            <p:ph idx="1"/>
          </p:nvPr>
        </p:nvSpPr>
        <p:spPr>
          <a:xfrm>
            <a:off x="682581" y="1561899"/>
            <a:ext cx="10921284" cy="501491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The Lexile Analyzer, a software program specially designed to evaluate reading demand, analyzes the text's semantic (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word frequency</a:t>
            </a:r>
            <a:r>
              <a:rPr lang="en-US" altLang="zh-CN" sz="3200" b="1" dirty="0">
                <a:latin typeface="Book Antiqua" panose="02040602050305030304" pitchFamily="18" charset="0"/>
              </a:rPr>
              <a:t>) and syntactic (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sentence length</a:t>
            </a:r>
            <a:r>
              <a:rPr lang="en-US" altLang="zh-CN" sz="3200" b="1" dirty="0">
                <a:latin typeface="Book Antiqua" panose="02040602050305030304" pitchFamily="18" charset="0"/>
              </a:rPr>
              <a:t>) characteristics and assigns it a Lexile measure. 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124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Book Antiqua" panose="02040602050305030304" pitchFamily="18" charset="0"/>
              </a:rPr>
              <a:t>Stylistic features 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03041"/>
            <a:ext cx="10753859" cy="425801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latin typeface="Book Antiqua" panose="02040602050305030304" pitchFamily="18" charset="0"/>
              </a:rPr>
              <a:t>“We recognize a style only when certain choices of language features </a:t>
            </a:r>
            <a:r>
              <a:rPr lang="en-US" sz="3200" b="1" i="1" dirty="0">
                <a:latin typeface="Book Antiqua" panose="02040602050305030304" pitchFamily="18" charset="0"/>
              </a:rPr>
              <a:t>recur or prev</a:t>
            </a:r>
            <a:r>
              <a:rPr lang="en-US" sz="3200" b="1" dirty="0">
                <a:latin typeface="Book Antiqua" panose="02040602050305030304" pitchFamily="18" charset="0"/>
              </a:rPr>
              <a:t>ail in a text” (Qian, p.19)</a:t>
            </a:r>
          </a:p>
          <a:p>
            <a:pPr>
              <a:lnSpc>
                <a:spcPct val="150000"/>
              </a:lnSpc>
            </a:pPr>
            <a:r>
              <a:rPr lang="en-US" sz="3200" b="1" dirty="0">
                <a:latin typeface="Book Antiqua" panose="02040602050305030304" pitchFamily="18" charset="0"/>
              </a:rPr>
              <a:t>Frequency, repetition, and parallelism</a:t>
            </a:r>
          </a:p>
          <a:p>
            <a:pPr>
              <a:lnSpc>
                <a:spcPct val="150000"/>
              </a:lnSpc>
            </a:pPr>
            <a:r>
              <a:rPr lang="en-US" sz="3200" b="1" dirty="0">
                <a:latin typeface="Book Antiqua" panose="02040602050305030304" pitchFamily="18" charset="0"/>
                <a:sym typeface="Wingdings" panose="05000000000000000000" pitchFamily="2" charset="2"/>
              </a:rPr>
              <a:t> A quantitative pattern</a:t>
            </a:r>
            <a:endParaRPr 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5648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b="1" dirty="0">
                <a:latin typeface="Book Antiqua" panose="02040602050305030304" pitchFamily="18" charset="0"/>
              </a:rPr>
              <a:t>The Lexile Index </a:t>
            </a:r>
            <a:endParaRPr lang="zh-CN" altLang="en-US" dirty="0"/>
          </a:p>
        </p:txBody>
      </p:sp>
      <p:sp>
        <p:nvSpPr>
          <p:cNvPr id="28675" name="内容占位符 2"/>
          <p:cNvSpPr>
            <a:spLocks noGrp="1"/>
          </p:cNvSpPr>
          <p:nvPr>
            <p:ph idx="1"/>
          </p:nvPr>
        </p:nvSpPr>
        <p:spPr>
          <a:xfrm>
            <a:off x="953037" y="1690688"/>
            <a:ext cx="10400762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Over 60,000 Web sites, 115,000 fiction and nonfiction books, and 80 million articles have Lexile measures, and these numbers continue to grow. 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0-2000 (highly technical)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1999008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200" y="365125"/>
            <a:ext cx="7231287" cy="608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9833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Explore: https://fab.lexile.com/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Find about your own Lexile index</a:t>
            </a:r>
          </a:p>
          <a:p>
            <a:pPr>
              <a:lnSpc>
                <a:spcPct val="20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Find a book to suit your Lexile index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7601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Food for thought: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46975" y="1622739"/>
            <a:ext cx="11153103" cy="491973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The measurement of the “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complexity</a:t>
            </a:r>
            <a:r>
              <a:rPr lang="en-US" altLang="zh-CN" sz="3200" b="1" dirty="0">
                <a:latin typeface="Book Antiqua" panose="02040602050305030304" pitchFamily="18" charset="0"/>
              </a:rPr>
              <a:t>” of sentences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The balance between 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readability, formality and variety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The 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strengths and defects </a:t>
            </a:r>
            <a:r>
              <a:rPr lang="en-US" altLang="zh-CN" sz="3200" b="1" dirty="0">
                <a:latin typeface="Book Antiqua" panose="02040602050305030304" pitchFamily="18" charset="0"/>
              </a:rPr>
              <a:t>of different readability indexes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The development and application of 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Chinese</a:t>
            </a:r>
            <a:r>
              <a:rPr lang="en-US" altLang="zh-CN" sz="3200" b="1" dirty="0">
                <a:latin typeface="Book Antiqua" panose="02040602050305030304" pitchFamily="18" charset="0"/>
              </a:rPr>
              <a:t> readability indexes</a:t>
            </a:r>
          </a:p>
          <a:p>
            <a:pPr>
              <a:lnSpc>
                <a:spcPct val="150000"/>
              </a:lnSpc>
            </a:pPr>
            <a:endParaRPr lang="en-US" altLang="zh-CN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35075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061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4222" y="2505167"/>
            <a:ext cx="7291869" cy="4021922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457200" y="286522"/>
            <a:ext cx="11353800" cy="1325563"/>
          </a:xfrm>
        </p:spPr>
        <p:txBody>
          <a:bodyPr/>
          <a:lstStyle/>
          <a:p>
            <a:r>
              <a:rPr lang="en-US" b="1" dirty="0">
                <a:latin typeface="Book Antiqua" panose="02040602050305030304" pitchFamily="18" charset="0"/>
              </a:rPr>
              <a:t>But rare exceptions are also significant …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29191" y="2838054"/>
            <a:ext cx="3356149" cy="3356149"/>
          </a:xfrm>
          <a:prstGeom prst="rect">
            <a:avLst/>
          </a:prstGeom>
        </p:spPr>
      </p:pic>
      <p:sp>
        <p:nvSpPr>
          <p:cNvPr id="8" name="内容占位符 7"/>
          <p:cNvSpPr>
            <a:spLocks noGrp="1"/>
          </p:cNvSpPr>
          <p:nvPr>
            <p:ph sz="half" idx="2"/>
          </p:nvPr>
        </p:nvSpPr>
        <p:spPr>
          <a:xfrm>
            <a:off x="914400" y="1764406"/>
            <a:ext cx="10439400" cy="463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b="1" i="1" dirty="0">
                <a:latin typeface="Book Antiqua" panose="02040602050305030304" pitchFamily="18" charset="0"/>
              </a:rPr>
              <a:t>“A Grief Ago” </a:t>
            </a:r>
            <a:r>
              <a:rPr lang="en-US" sz="3200" b="1" dirty="0">
                <a:latin typeface="Book Antiqua" panose="02040602050305030304" pitchFamily="18" charset="0"/>
              </a:rPr>
              <a:t>(Dylan Thomas)</a:t>
            </a:r>
          </a:p>
        </p:txBody>
      </p:sp>
    </p:spTree>
    <p:extLst>
      <p:ext uri="{BB962C8B-B14F-4D97-AF65-F5344CB8AC3E}">
        <p14:creationId xmlns:p14="http://schemas.microsoft.com/office/powerpoint/2010/main" val="3378933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8356" y="2760579"/>
            <a:ext cx="7431109" cy="446361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Norms and deviations in stylistics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06364"/>
            <a:ext cx="10971727" cy="43481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Norm – the regular pattern, the convention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Deviation – violation of the convention, the odd one</a:t>
            </a:r>
          </a:p>
        </p:txBody>
      </p:sp>
    </p:spTree>
    <p:extLst>
      <p:ext uri="{BB962C8B-B14F-4D97-AF65-F5344CB8AC3E}">
        <p14:creationId xmlns:p14="http://schemas.microsoft.com/office/powerpoint/2010/main" val="3829837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856" y="5125790"/>
            <a:ext cx="6246254" cy="16360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Book Antiqua" panose="02040602050305030304" pitchFamily="18" charset="0"/>
              </a:rPr>
              <a:t>Foregrounding </a:t>
            </a:r>
            <a:r>
              <a:rPr lang="zh-CN" altLang="en-US" b="1" dirty="0">
                <a:latin typeface="Book Antiqua" panose="02040602050305030304" pitchFamily="18" charset="0"/>
              </a:rPr>
              <a:t>前景化</a:t>
            </a:r>
            <a:endParaRPr 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1023242" cy="46714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latin typeface="Book Antiqua" panose="02040602050305030304" pitchFamily="18" charset="0"/>
              </a:rPr>
              <a:t>The function of art – a new perspective, to de-familiarize the familiar (background) </a:t>
            </a:r>
            <a:r>
              <a:rPr lang="zh-CN" altLang="en-US" sz="3200" b="1" dirty="0">
                <a:latin typeface="Book Antiqua" panose="02040602050305030304" pitchFamily="18" charset="0"/>
              </a:rPr>
              <a:t>陌生化</a:t>
            </a:r>
            <a:endParaRPr lang="en-US" altLang="zh-CN" sz="3200" b="1" dirty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3200" b="1" dirty="0">
                <a:latin typeface="Book Antiqua" panose="02040602050305030304" pitchFamily="18" charset="0"/>
              </a:rPr>
              <a:t>Foregrounding as a means of </a:t>
            </a:r>
            <a:r>
              <a:rPr lang="en-US" sz="3200" b="1" dirty="0" err="1">
                <a:latin typeface="Book Antiqua" panose="02040602050305030304" pitchFamily="18" charset="0"/>
              </a:rPr>
              <a:t>defamiliarization</a:t>
            </a:r>
            <a:endParaRPr lang="en-US" sz="3200" b="1" dirty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3200" b="1" dirty="0">
                <a:latin typeface="Book Antiqua" panose="02040602050305030304" pitchFamily="18" charset="0"/>
                <a:sym typeface="Wingdings" panose="05000000000000000000" pitchFamily="2" charset="2"/>
              </a:rPr>
              <a:t> deviation (the odd) and parallelism (the repetitive)</a:t>
            </a:r>
          </a:p>
          <a:p>
            <a:pPr>
              <a:lnSpc>
                <a:spcPct val="150000"/>
              </a:lnSpc>
            </a:pPr>
            <a:endParaRPr 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073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682580" y="365125"/>
            <a:ext cx="10671220" cy="1325563"/>
          </a:xfrm>
        </p:spPr>
        <p:txBody>
          <a:bodyPr/>
          <a:lstStyle/>
          <a:p>
            <a:pPr eaLnBrk="1" hangingPunct="1"/>
            <a:r>
              <a:rPr lang="en-US" altLang="zh-CN" b="1" dirty="0">
                <a:latin typeface="Book Antiqua" panose="02040602050305030304" pitchFamily="18" charset="0"/>
              </a:rPr>
              <a:t>Syntactic features: the regular patterns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81824" y="1690688"/>
            <a:ext cx="10271975" cy="4486275"/>
          </a:xfrm>
        </p:spPr>
        <p:txBody>
          <a:bodyPr>
            <a:normAutofit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Sentences of different lengths 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Sentences of different structures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Sentences of different voices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Sentences of different functions </a:t>
            </a:r>
          </a:p>
          <a:p>
            <a:pPr eaLnBrk="1" hangingPunct="1">
              <a:lnSpc>
                <a:spcPct val="150000"/>
              </a:lnSpc>
            </a:pPr>
            <a:endParaRPr lang="en-US" altLang="zh-CN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129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21217" y="365125"/>
            <a:ext cx="10632583" cy="1206097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b="1" dirty="0">
                <a:latin typeface="Book Antiqua" panose="02040602050305030304" pitchFamily="18" charset="0"/>
              </a:rPr>
              <a:t>Syntactic features: Deviations &amp; Irregularity 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571222"/>
            <a:ext cx="10611118" cy="498197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Elliptical sentences and Inverted sentences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Rhetorical questions (Text 27) 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Loose sentences vs. periodic sentences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Non-standard forms (esp. regional or social </a:t>
            </a:r>
            <a:r>
              <a:rPr lang="en-US" altLang="zh-CN" sz="3200" b="1" u="sng" dirty="0">
                <a:latin typeface="Book Antiqua" panose="02040602050305030304" pitchFamily="18" charset="0"/>
              </a:rPr>
              <a:t>dialect</a:t>
            </a:r>
            <a:r>
              <a:rPr lang="en-US" altLang="zh-CN" sz="3200" b="1" dirty="0">
                <a:latin typeface="Book Antiqua" panose="02040602050305030304" pitchFamily="18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788892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310166" y="129750"/>
            <a:ext cx="10515600" cy="1325563"/>
          </a:xfrm>
        </p:spPr>
        <p:txBody>
          <a:bodyPr/>
          <a:lstStyle/>
          <a:p>
            <a:pPr eaLnBrk="1" hangingPunct="1"/>
            <a:r>
              <a:rPr lang="en-US" altLang="zh-CN" b="1" dirty="0">
                <a:latin typeface="Book Antiqua" panose="02040602050305030304" pitchFamily="18" charset="0"/>
              </a:rPr>
              <a:t>Sentence branching 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194" y="1269440"/>
            <a:ext cx="5969552" cy="454317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14" y="1269440"/>
            <a:ext cx="5883780" cy="454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48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</TotalTime>
  <Words>847</Words>
  <Application>Microsoft Office PowerPoint</Application>
  <PresentationFormat>宽屏</PresentationFormat>
  <Paragraphs>91</Paragraphs>
  <Slides>34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9" baseType="lpstr">
      <vt:lpstr>等线</vt:lpstr>
      <vt:lpstr>等线 Light</vt:lpstr>
      <vt:lpstr>Arial</vt:lpstr>
      <vt:lpstr>Book Antiqua</vt:lpstr>
      <vt:lpstr>Office 主题​​</vt:lpstr>
      <vt:lpstr>English Stylistics</vt:lpstr>
      <vt:lpstr>In today’s class</vt:lpstr>
      <vt:lpstr>Stylistic features </vt:lpstr>
      <vt:lpstr>But rare exceptions are also significant …</vt:lpstr>
      <vt:lpstr>Norms and deviations in stylistics </vt:lpstr>
      <vt:lpstr>Foregrounding 前景化</vt:lpstr>
      <vt:lpstr>Syntactic features: the regular patterns</vt:lpstr>
      <vt:lpstr>Syntactic features: Deviations &amp; Irregularity </vt:lpstr>
      <vt:lpstr>Sentence branching </vt:lpstr>
      <vt:lpstr>Middle-branching (nesting) </vt:lpstr>
      <vt:lpstr>Branching and style</vt:lpstr>
      <vt:lpstr>A familiar example</vt:lpstr>
      <vt:lpstr>A proper example</vt:lpstr>
      <vt:lpstr>Reading: Text 28</vt:lpstr>
      <vt:lpstr>Reading: Text 29</vt:lpstr>
      <vt:lpstr>A “Catch” – logical paradox</vt:lpstr>
      <vt:lpstr>PowerPoint 演示文稿</vt:lpstr>
      <vt:lpstr>Catch-22</vt:lpstr>
      <vt:lpstr>PowerPoint 演示文稿</vt:lpstr>
      <vt:lpstr>Text readability</vt:lpstr>
      <vt:lpstr>Text readability</vt:lpstr>
      <vt:lpstr>DONALD TRUMP TALKS LIKE A 4TH GRADER: REPORT （Newsweek, 20150814）</vt:lpstr>
      <vt:lpstr>The Flesch formulas (1943, 1951) </vt:lpstr>
      <vt:lpstr>PowerPoint 演示文稿</vt:lpstr>
      <vt:lpstr>PowerPoint 演示文稿</vt:lpstr>
      <vt:lpstr>Gunning Fog index (1952) </vt:lpstr>
      <vt:lpstr>PowerPoint 演示文稿</vt:lpstr>
      <vt:lpstr>Explore: http://gunning-fog-index.com/</vt:lpstr>
      <vt:lpstr>The Lexile Index </vt:lpstr>
      <vt:lpstr>The Lexile Index </vt:lpstr>
      <vt:lpstr>PowerPoint 演示文稿</vt:lpstr>
      <vt:lpstr>Explore: https://fab.lexile.com/</vt:lpstr>
      <vt:lpstr>Food for thought: 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 Ye</dc:creator>
  <cp:lastModifiedBy>岱 猫猫</cp:lastModifiedBy>
  <cp:revision>26</cp:revision>
  <dcterms:created xsi:type="dcterms:W3CDTF">2019-12-02T10:56:46Z</dcterms:created>
  <dcterms:modified xsi:type="dcterms:W3CDTF">2021-01-14T02:40:32Z</dcterms:modified>
</cp:coreProperties>
</file>

<file path=docProps/thumbnail.jpeg>
</file>